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71" r:id="rId4"/>
    <p:sldId id="274" r:id="rId5"/>
    <p:sldId id="275" r:id="rId6"/>
    <p:sldId id="278" r:id="rId7"/>
    <p:sldId id="277" r:id="rId8"/>
    <p:sldId id="260" r:id="rId9"/>
    <p:sldId id="25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55" y="5883582"/>
            <a:ext cx="1633944" cy="734918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82798" y="1288612"/>
            <a:ext cx="10566400" cy="4290152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037" y="1187050"/>
            <a:ext cx="10834255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954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954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hyperlink" Target="http://bit.ly/chefazu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kitchen.ci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chefazure" TargetMode="External"/><Relationship Id="rId3" Type="http://schemas.openxmlformats.org/officeDocument/2006/relationships/hyperlink" Target="http://downloads.chef.io/chef-dk" TargetMode="External"/><Relationship Id="rId7" Type="http://schemas.openxmlformats.org/officeDocument/2006/relationships/hyperlink" Target="http://github.com/pendrica/kitchen-azurerm" TargetMode="External"/><Relationship Id="rId2" Type="http://schemas.openxmlformats.org/officeDocument/2006/relationships/hyperlink" Target="https://chef.io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ocs.chef.io/" TargetMode="External"/><Relationship Id="rId5" Type="http://schemas.openxmlformats.org/officeDocument/2006/relationships/hyperlink" Target="http://kitchen.ci/" TargetMode="External"/><Relationship Id="rId4" Type="http://schemas.openxmlformats.org/officeDocument/2006/relationships/hyperlink" Target="http://code.visualstudio.com/" TargetMode="Externa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1382" y="1288612"/>
            <a:ext cx="10297583" cy="2387600"/>
          </a:xfrm>
        </p:spPr>
        <p:txBody>
          <a:bodyPr anchor="ctr">
            <a:normAutofit fontScale="90000"/>
          </a:bodyPr>
          <a:lstStyle/>
          <a:p>
            <a:br>
              <a:rPr lang="en-GB" dirty="0"/>
            </a:br>
            <a:r>
              <a:rPr lang="en-GB" dirty="0"/>
              <a:t>Cross-platform testing with Chef and DSC on Azure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31382" y="3768287"/>
            <a:ext cx="10297583" cy="1655762"/>
          </a:xfrm>
        </p:spPr>
        <p:txBody>
          <a:bodyPr>
            <a:normAutofit fontScale="92500" lnSpcReduction="20000"/>
          </a:bodyPr>
          <a:lstStyle/>
          <a:p>
            <a:endParaRPr lang="en-GB" dirty="0">
              <a:latin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</a:rPr>
              <a:t>Stuart Preston</a:t>
            </a:r>
          </a:p>
          <a:p>
            <a:r>
              <a:rPr lang="en-GB" dirty="0"/>
              <a:t>@</a:t>
            </a:r>
            <a:r>
              <a:rPr lang="en-GB" dirty="0" err="1"/>
              <a:t>stuartpreston</a:t>
            </a:r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1859078"/>
            <a:ext cx="2021504" cy="703732"/>
          </a:xfrm>
          <a:prstGeom prst="rect">
            <a:avLst/>
          </a:prstGeom>
          <a:effectLst/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5" y="3402968"/>
            <a:ext cx="1237514" cy="1216055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4294967295"/>
          </p:nvPr>
        </p:nvSpPr>
        <p:spPr>
          <a:xfrm>
            <a:off x="2458122" y="1859078"/>
            <a:ext cx="6352391" cy="378240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GB" sz="2400" dirty="0"/>
              <a:t>Co-founder &amp; Technical Director at </a:t>
            </a:r>
            <a:r>
              <a:rPr lang="en-GB" sz="2400" dirty="0" err="1"/>
              <a:t>Pendrica</a:t>
            </a:r>
            <a:endParaRPr lang="en-GB" sz="2400" dirty="0"/>
          </a:p>
          <a:p>
            <a:r>
              <a:rPr lang="en-GB" sz="2400" dirty="0"/>
              <a:t>Microsoft Azure MVP  </a:t>
            </a:r>
          </a:p>
          <a:p>
            <a:r>
              <a:rPr lang="en-GB" sz="2400" dirty="0"/>
              <a:t>Open Source Contributor</a:t>
            </a:r>
          </a:p>
          <a:p>
            <a:r>
              <a:rPr lang="en-GB" sz="2400" dirty="0"/>
              <a:t>Awesome Community Chef!</a:t>
            </a:r>
          </a:p>
          <a:p>
            <a:r>
              <a:rPr lang="en-GB" sz="2400" dirty="0"/>
              <a:t>Author "Using Chef with Microsoft Azure" </a:t>
            </a:r>
            <a:r>
              <a:rPr lang="en-GB" sz="2400" dirty="0">
                <a:hlinkClick r:id="rId4"/>
              </a:rPr>
              <a:t>http://bit.ly/chefazure</a:t>
            </a:r>
            <a:r>
              <a:rPr lang="en-GB" sz="2400" dirty="0"/>
              <a:t> 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dirty="0"/>
              <a:t>Twitter: @</a:t>
            </a:r>
            <a:r>
              <a:rPr lang="en-GB" sz="2400" dirty="0" err="1"/>
              <a:t>stuartpreston</a:t>
            </a:r>
            <a:endParaRPr lang="en-GB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3686">
            <a:off x="9136276" y="1098905"/>
            <a:ext cx="2942578" cy="42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2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Chef Overview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1690687"/>
            <a:ext cx="11406432" cy="4831225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478" y="320653"/>
            <a:ext cx="1237514" cy="12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0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Chef Overview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1690687"/>
            <a:ext cx="11406432" cy="48312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442" y="4771016"/>
            <a:ext cx="11209469" cy="15813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478" y="320653"/>
            <a:ext cx="1237514" cy="12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Test Kitchen?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Framework built in Ruby for cross-platform testing and to support Chef Cookbook development - see </a:t>
            </a:r>
            <a:r>
              <a:rPr lang="en-GB" dirty="0">
                <a:hlinkClick r:id="rId2"/>
              </a:rPr>
              <a:t>http://kitchen.ci</a:t>
            </a:r>
            <a:r>
              <a:rPr lang="en-GB" dirty="0"/>
              <a:t> </a:t>
            </a:r>
          </a:p>
          <a:p>
            <a:r>
              <a:rPr lang="en-GB" dirty="0"/>
              <a:t>Uses the                 language to verify expected outcomes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Bundled with the Chef Development Kit (ChefDK)</a:t>
            </a:r>
          </a:p>
          <a:p>
            <a:r>
              <a:rPr lang="en-GB" dirty="0"/>
              <a:t>Compliance as code? Yes! (see also: Chef commercial offerings)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02" y="2604399"/>
            <a:ext cx="1300665" cy="444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4316" y="3259888"/>
            <a:ext cx="5210433" cy="148281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describe </a:t>
            </a:r>
            <a:r>
              <a:rPr lang="en-GB" sz="2000" dirty="0" err="1"/>
              <a:t>windows_feature</a:t>
            </a:r>
            <a:r>
              <a:rPr lang="en-GB" sz="2000" dirty="0"/>
              <a:t>('Web-Server') do</a:t>
            </a:r>
          </a:p>
          <a:p>
            <a:r>
              <a:rPr lang="en-GB" sz="2000" dirty="0"/>
              <a:t>  it { should </a:t>
            </a:r>
            <a:r>
              <a:rPr lang="en-GB" sz="2000" dirty="0" err="1"/>
              <a:t>be_installed</a:t>
            </a:r>
            <a:r>
              <a:rPr lang="en-GB" sz="2000" dirty="0"/>
              <a:t> }</a:t>
            </a:r>
          </a:p>
          <a:p>
            <a:r>
              <a:rPr lang="en-GB" sz="2000" dirty="0"/>
              <a:t>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294" y="3259889"/>
            <a:ext cx="5210433" cy="148281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bg1"/>
                </a:solidFill>
              </a:rPr>
              <a:t>describe package('</a:t>
            </a:r>
            <a:r>
              <a:rPr lang="en-GB" sz="2000" dirty="0" err="1">
                <a:solidFill>
                  <a:schemeClr val="bg1"/>
                </a:solidFill>
              </a:rPr>
              <a:t>httpd</a:t>
            </a:r>
            <a:r>
              <a:rPr lang="en-GB" sz="2000" dirty="0">
                <a:solidFill>
                  <a:schemeClr val="bg1"/>
                </a:solidFill>
              </a:rPr>
              <a:t>') do</a:t>
            </a:r>
          </a:p>
          <a:p>
            <a:r>
              <a:rPr lang="en-GB" sz="2000" dirty="0">
                <a:solidFill>
                  <a:schemeClr val="bg1"/>
                </a:solidFill>
              </a:rPr>
              <a:t>  it { should </a:t>
            </a:r>
            <a:r>
              <a:rPr lang="en-GB" sz="2000" dirty="0" err="1">
                <a:solidFill>
                  <a:schemeClr val="bg1"/>
                </a:solidFill>
              </a:rPr>
              <a:t>be_installed</a:t>
            </a:r>
            <a:r>
              <a:rPr lang="en-GB" sz="2000" dirty="0">
                <a:solidFill>
                  <a:schemeClr val="bg1"/>
                </a:solidFill>
              </a:rPr>
              <a:t> }</a:t>
            </a:r>
          </a:p>
          <a:p>
            <a:r>
              <a:rPr lang="en-GB" sz="20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962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Kitchen "kitchen test"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1026" y="1792621"/>
            <a:ext cx="1845425" cy="75645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901026" y="2836972"/>
            <a:ext cx="1845425" cy="75645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CONVERGE</a:t>
            </a:r>
          </a:p>
        </p:txBody>
      </p:sp>
      <p:sp>
        <p:nvSpPr>
          <p:cNvPr id="6" name="Rectangle 5"/>
          <p:cNvSpPr/>
          <p:nvPr/>
        </p:nvSpPr>
        <p:spPr>
          <a:xfrm>
            <a:off x="901027" y="3881323"/>
            <a:ext cx="1845425" cy="75645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VERIFY</a:t>
            </a:r>
          </a:p>
        </p:txBody>
      </p:sp>
      <p:sp>
        <p:nvSpPr>
          <p:cNvPr id="7" name="Rectangle 6"/>
          <p:cNvSpPr/>
          <p:nvPr/>
        </p:nvSpPr>
        <p:spPr>
          <a:xfrm>
            <a:off x="901026" y="4925674"/>
            <a:ext cx="1845425" cy="75645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DESTROY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180508" y="1993568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3180508" y="5047245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3180508" y="3037919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>
            <a:off x="3168937" y="4082270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760" y="2753489"/>
            <a:ext cx="854764" cy="8399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44" y="2067217"/>
            <a:ext cx="1731396" cy="207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44" y="5120894"/>
            <a:ext cx="1731396" cy="20726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6974422" y="1993568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6974422" y="5047245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>
            <a:off x="6974422" y="3037919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/>
          <p:cNvSpPr/>
          <p:nvPr/>
        </p:nvSpPr>
        <p:spPr>
          <a:xfrm>
            <a:off x="6962851" y="4082270"/>
            <a:ext cx="755780" cy="3545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976442" y="1993568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Azure Resource Manager (ARM)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76442" y="3030535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Chef Client (via SSH/WinRM)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76442" y="4067502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InSpec</a:t>
            </a:r>
            <a:r>
              <a:rPr lang="en-GB" b="1" dirty="0"/>
              <a:t> (via SSH/WinRM)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76442" y="5039860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Azure Resource Manager (ARM)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14" y="4082270"/>
            <a:ext cx="1300665" cy="4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2729" y="365125"/>
            <a:ext cx="11869271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728" y="1587911"/>
            <a:ext cx="10477949" cy="3844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Wouldn't it be great if we could automate the installation and configuration of PowerShell Core and DSC across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Windows Server, Nano Server and Linux distributions and to be able to automatically verify our Infrastructure as Code?</a:t>
            </a:r>
          </a:p>
        </p:txBody>
      </p:sp>
    </p:spTree>
    <p:extLst>
      <p:ext uri="{BB962C8B-B14F-4D97-AF65-F5344CB8AC3E}">
        <p14:creationId xmlns:p14="http://schemas.microsoft.com/office/powerpoint/2010/main" val="48607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recap…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35560" y="1825625"/>
            <a:ext cx="11568418" cy="374145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sz="3000" dirty="0"/>
              <a:t>Test Kitchen, running both on Windows 10 client and WSL (Bash on Ubuntu on Windows)</a:t>
            </a:r>
          </a:p>
          <a:p>
            <a:pPr>
              <a:lnSpc>
                <a:spcPct val="120000"/>
              </a:lnSpc>
            </a:pPr>
            <a:r>
              <a:rPr lang="en-GB" sz="3000" dirty="0"/>
              <a:t>Test Kitchen Azure Resource Manger driver, allowing us to spin up instances to test our Infrastructure as Code in the Azure cloud*</a:t>
            </a:r>
          </a:p>
          <a:p>
            <a:pPr>
              <a:lnSpc>
                <a:spcPct val="120000"/>
              </a:lnSpc>
            </a:pPr>
            <a:r>
              <a:rPr lang="en-GB" sz="3000" dirty="0"/>
              <a:t>Chef allowed us to automate the DSC and PowerShell configuration cross-platform</a:t>
            </a:r>
          </a:p>
          <a:p>
            <a:pPr lvl="1">
              <a:lnSpc>
                <a:spcPct val="120000"/>
              </a:lnSpc>
            </a:pPr>
            <a:r>
              <a:rPr lang="en-GB" sz="2600" dirty="0"/>
              <a:t>Built-in functionality that exists today for </a:t>
            </a:r>
            <a:r>
              <a:rPr lang="en-GB" sz="2600" dirty="0" err="1"/>
              <a:t>dsc_script</a:t>
            </a:r>
            <a:r>
              <a:rPr lang="en-GB" sz="2600" dirty="0"/>
              <a:t> (and </a:t>
            </a:r>
            <a:r>
              <a:rPr lang="en-GB" sz="2600" dirty="0" err="1"/>
              <a:t>dsc_resource</a:t>
            </a:r>
            <a:r>
              <a:rPr lang="en-GB" sz="2600" dirty="0"/>
              <a:t>) on Windows</a:t>
            </a:r>
          </a:p>
          <a:p>
            <a:pPr lvl="1">
              <a:lnSpc>
                <a:spcPct val="120000"/>
              </a:lnSpc>
            </a:pPr>
            <a:r>
              <a:rPr lang="en-GB" sz="2600" dirty="0"/>
              <a:t>We built a "custom resource" to mimic the same behaviour on Linux</a:t>
            </a:r>
          </a:p>
          <a:p>
            <a:pPr>
              <a:lnSpc>
                <a:spcPct val="120000"/>
              </a:lnSpc>
            </a:pPr>
            <a:r>
              <a:rPr lang="en-GB" sz="3000" dirty="0" err="1"/>
              <a:t>InSpec</a:t>
            </a:r>
            <a:r>
              <a:rPr lang="en-GB" sz="3000" dirty="0"/>
              <a:t> - single set of verification tests</a:t>
            </a:r>
          </a:p>
          <a:p>
            <a:pPr>
              <a:lnSpc>
                <a:spcPct val="120000"/>
              </a:lnSpc>
            </a:pPr>
            <a:r>
              <a:rPr lang="en-GB" sz="3000" dirty="0"/>
              <a:t>Integration test for outcomes not "code coverage"</a:t>
            </a:r>
          </a:p>
        </p:txBody>
      </p:sp>
      <p:sp>
        <p:nvSpPr>
          <p:cNvPr id="2" name="Rectangle 1"/>
          <p:cNvSpPr/>
          <p:nvPr/>
        </p:nvSpPr>
        <p:spPr>
          <a:xfrm>
            <a:off x="5807978" y="60372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br>
              <a:rPr lang="en-GB" dirty="0"/>
            </a:br>
            <a:r>
              <a:rPr lang="en-GB" dirty="0"/>
              <a:t>* other drivers are available…</a:t>
            </a:r>
          </a:p>
        </p:txBody>
      </p:sp>
    </p:spTree>
    <p:extLst>
      <p:ext uri="{BB962C8B-B14F-4D97-AF65-F5344CB8AC3E}">
        <p14:creationId xmlns:p14="http://schemas.microsoft.com/office/powerpoint/2010/main" val="123044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the bits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Learn Chef: </a:t>
            </a:r>
            <a:r>
              <a:rPr lang="en-GB" dirty="0">
                <a:hlinkClick r:id="rId2"/>
              </a:rPr>
              <a:t>http://learn.chef.io</a:t>
            </a:r>
            <a:r>
              <a:rPr lang="en-GB" dirty="0"/>
              <a:t>  </a:t>
            </a:r>
          </a:p>
          <a:p>
            <a:r>
              <a:rPr lang="en-GB" b="1" dirty="0"/>
              <a:t>Chef Development Kit: </a:t>
            </a:r>
            <a:r>
              <a:rPr lang="en-GB" dirty="0">
                <a:hlinkClick r:id="rId3"/>
              </a:rPr>
              <a:t>http://downloads.chef.io/chef-dk</a:t>
            </a:r>
            <a:r>
              <a:rPr lang="en-GB" dirty="0"/>
              <a:t> </a:t>
            </a:r>
          </a:p>
          <a:p>
            <a:r>
              <a:rPr lang="en-GB" b="1" dirty="0"/>
              <a:t>Visual Studio Code: </a:t>
            </a:r>
            <a:r>
              <a:rPr lang="en-GB" dirty="0">
                <a:hlinkClick r:id="rId4"/>
              </a:rPr>
              <a:t>http://code.visualstudio.com</a:t>
            </a:r>
            <a:r>
              <a:rPr lang="en-GB" dirty="0"/>
              <a:t> </a:t>
            </a:r>
          </a:p>
          <a:p>
            <a:r>
              <a:rPr lang="en-GB" b="1" dirty="0"/>
              <a:t>Test Kitchen: </a:t>
            </a:r>
            <a:r>
              <a:rPr lang="en-GB" dirty="0">
                <a:hlinkClick r:id="rId5"/>
              </a:rPr>
              <a:t>http://kitchen.ci</a:t>
            </a:r>
            <a:r>
              <a:rPr lang="en-GB" dirty="0"/>
              <a:t> </a:t>
            </a:r>
          </a:p>
          <a:p>
            <a:r>
              <a:rPr lang="en-GB" b="1" dirty="0"/>
              <a:t>Chef Docs: </a:t>
            </a:r>
            <a:r>
              <a:rPr lang="en-GB" dirty="0">
                <a:hlinkClick r:id="rId6"/>
              </a:rPr>
              <a:t>http://docs.chef.io</a:t>
            </a:r>
            <a:r>
              <a:rPr lang="en-GB" dirty="0"/>
              <a:t> </a:t>
            </a:r>
          </a:p>
          <a:p>
            <a:r>
              <a:rPr lang="en-GB" b="1" dirty="0"/>
              <a:t>Azure Resource Manager driver for Test Kitchen</a:t>
            </a:r>
            <a:br>
              <a:rPr lang="en-GB" dirty="0"/>
            </a:br>
            <a:r>
              <a:rPr lang="en-GB" dirty="0">
                <a:hlinkClick r:id="rId7"/>
              </a:rPr>
              <a:t>http://github.com/pendrica/kitchen-azurerm</a:t>
            </a:r>
            <a:endParaRPr lang="en-GB" dirty="0"/>
          </a:p>
          <a:p>
            <a:r>
              <a:rPr lang="en-GB" b="1" dirty="0"/>
              <a:t>Don't forget the book! </a:t>
            </a:r>
            <a:r>
              <a:rPr lang="en-GB" dirty="0">
                <a:hlinkClick r:id="rId8"/>
              </a:rPr>
              <a:t>http://bit.ly/chefazure</a:t>
            </a:r>
            <a:r>
              <a:rPr lang="en-GB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6975" y="1825625"/>
            <a:ext cx="2717003" cy="38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13216</TotalTime>
  <Words>313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Consolas</vt:lpstr>
      <vt:lpstr>Kailasa</vt:lpstr>
      <vt:lpstr>Segoe UI</vt:lpstr>
      <vt:lpstr>Segoe UI Light</vt:lpstr>
      <vt:lpstr>Office Theme</vt:lpstr>
      <vt:lpstr> Cross-platform testing with Chef and DSC on Azure</vt:lpstr>
      <vt:lpstr>About me</vt:lpstr>
      <vt:lpstr>Chef Overview</vt:lpstr>
      <vt:lpstr>Chef Overview</vt:lpstr>
      <vt:lpstr>What is Test Kitchen?</vt:lpstr>
      <vt:lpstr>Test Kitchen "kitchen test" process</vt:lpstr>
      <vt:lpstr>DEMO</vt:lpstr>
      <vt:lpstr>Just to recap…</vt:lpstr>
      <vt:lpstr>Get the bits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Stuart Preston</cp:lastModifiedBy>
  <cp:revision>40</cp:revision>
  <dcterms:created xsi:type="dcterms:W3CDTF">2016-09-20T12:20:52Z</dcterms:created>
  <dcterms:modified xsi:type="dcterms:W3CDTF">2016-10-21T05:55:54Z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